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5" r:id="rId2"/>
    <p:sldId id="343" r:id="rId3"/>
    <p:sldId id="361" r:id="rId4"/>
    <p:sldId id="363" r:id="rId5"/>
    <p:sldId id="346" r:id="rId6"/>
    <p:sldId id="347" r:id="rId7"/>
    <p:sldId id="348" r:id="rId8"/>
    <p:sldId id="349" r:id="rId9"/>
    <p:sldId id="350" r:id="rId10"/>
    <p:sldId id="351" r:id="rId11"/>
    <p:sldId id="366" r:id="rId12"/>
    <p:sldId id="365" r:id="rId13"/>
    <p:sldId id="370" r:id="rId14"/>
    <p:sldId id="352" r:id="rId15"/>
    <p:sldId id="353" r:id="rId16"/>
    <p:sldId id="367" r:id="rId17"/>
    <p:sldId id="364" r:id="rId18"/>
    <p:sldId id="368" r:id="rId19"/>
    <p:sldId id="369" r:id="rId20"/>
    <p:sldId id="36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81" r:id="rId30"/>
    <p:sldId id="382" r:id="rId31"/>
    <p:sldId id="379" r:id="rId32"/>
    <p:sldId id="380" r:id="rId33"/>
    <p:sldId id="383" r:id="rId34"/>
    <p:sldId id="256" r:id="rId35"/>
    <p:sldId id="257" r:id="rId36"/>
    <p:sldId id="340" r:id="rId37"/>
    <p:sldId id="338" r:id="rId38"/>
    <p:sldId id="259" r:id="rId39"/>
    <p:sldId id="261" r:id="rId40"/>
    <p:sldId id="341" r:id="rId41"/>
    <p:sldId id="342" r:id="rId42"/>
    <p:sldId id="268" r:id="rId43"/>
    <p:sldId id="269" r:id="rId44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8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B9785-9F29-4D26-A754-03E701C2FEA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hr-HR"/>
        </a:p>
      </dgm:t>
    </dgm:pt>
    <dgm:pt modelId="{C83D2201-0149-4183-852B-D323ABE32ADD}" type="pres">
      <dgm:prSet presAssocID="{545B9785-9F29-4D26-A754-03E701C2FEA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</dgm:ptLst>
  <dgm:cxnLst>
    <dgm:cxn modelId="{AADC5CE9-1641-4A64-ADE9-5FFAE6712891}" type="presOf" srcId="{545B9785-9F29-4D26-A754-03E701C2FEA7}" destId="{C83D2201-0149-4183-852B-D323ABE32ADD}" srcOrd="0" destOrd="0" presId="urn:microsoft.com/office/officeart/2008/layout/RadialCluster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8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1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17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62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7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70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65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4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92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81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96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65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25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33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10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95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8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439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8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758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178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689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133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894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4886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035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0145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06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904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589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29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3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5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31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7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2.3.2020.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2.3.2020.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2.3.2020.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.hr/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strukturnifondovi.h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druge.vlada.hr/" TargetMode="External"/><Relationship Id="rId5" Type="http://schemas.openxmlformats.org/officeDocument/2006/relationships/hyperlink" Target="mailto:iva.rasic@udruge.vlada.hr" TargetMode="External"/><Relationship Id="rId4" Type="http://schemas.openxmlformats.org/officeDocument/2006/relationships/hyperlink" Target="mailto:stela.fiser@udruge.vlada.h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hyperlink" Target="http://ec.europa.eu/index_en.htm" TargetMode="External"/><Relationship Id="rId3" Type="http://schemas.openxmlformats.org/officeDocument/2006/relationships/image" Target="../media/image2.jpg"/><Relationship Id="rId7" Type="http://schemas.openxmlformats.org/officeDocument/2006/relationships/diagramLayout" Target="../diagrams/layout1.xml"/><Relationship Id="rId12" Type="http://schemas.openxmlformats.org/officeDocument/2006/relationships/hyperlink" Target="http://ec.europa.eu/programmes/europe-for-citizens/projects" TargetMode="Externa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hyperlink" Target="https://ec.europa.eu/home-affairs/what-we-do/policies/citizenship-programme/national-contact-points_en" TargetMode="External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Relationship Id="rId14" Type="http://schemas.openxmlformats.org/officeDocument/2006/relationships/hyperlink" Target="http://eacea.ec.europa.eu/europe-for-citizens_e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acea.ec.europa.eu/sites/eacea-site/files/priorities_2020_en_0.pdf" TargetMode="External"/><Relationship Id="rId4" Type="http://schemas.openxmlformats.org/officeDocument/2006/relationships/hyperlink" Target="https://eacea.ec.europa.eu/sites/eacea-site/files/programme_guide_2020_final_0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g"/><Relationship Id="rId7" Type="http://schemas.openxmlformats.org/officeDocument/2006/relationships/hyperlink" Target="mailto:europazagradane@udruge.vlada.hr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pazagradane.hr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ruge.gov.hr/vijesti/odrzane-konzultacije-o-natjecajima-za-ocd-u-okviru-europskog-socijalnog-fonda/2853" TargetMode="External"/><Relationship Id="rId5" Type="http://schemas.openxmlformats.org/officeDocument/2006/relationships/hyperlink" Target="https://udruge.gov.hr/vijesti/izvjesce-o-savjetovanju-o-prioritetima-financiranja-iz-strukturnih-fondova-u-programskom-razdoblju-2014-2020-za-sektor-civilnog-drustva/2369" TargetMode="External"/><Relationship Id="rId4" Type="http://schemas.openxmlformats.org/officeDocument/2006/relationships/hyperlink" Target="https://udruge.gov.hr/vijesti/izabrani-predstavnici-organizacija-civilnoga-drustva-u-tematske-radne-skupine-za-pripremu-programskih-dokumenata-za-strukturne-i-kohezijski-fond/1967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financiranje@udruge.vlada.hr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rukturnifondovi.hr/natjecaji/suradnja-organizacija-civilnoga-drustva-i-lokalnih-vlasti-na-prevenciji-korupcije-i-sukoba-interesa-u-provedbi-javnih-politik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natječaja Ureda za udruge planiranih u 2020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0000" lnSpcReduction="20000"/>
          </a:bodyPr>
          <a:lstStyle/>
          <a:p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EU i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u 20</a:t>
            </a:r>
            <a:r>
              <a:rPr lang="hr-BA" altLang="sr-Latn-RS" dirty="0" smtClean="0">
                <a:solidFill>
                  <a:schemeClr val="bg1"/>
                </a:solidFill>
                <a:latin typeface="Calibri" pitchFamily="34" charset="0"/>
              </a:rPr>
              <a:t>20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28. veljače 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organizacija civilnog društva u provođenju EU projekata;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financijskog poslovanja organizacija civilnog društva;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koordinatora volontera u implementaciji učinkovitog volonterskog programa kako bi se volonteri efektivno angažirali;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Usklađivanje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poslovanja i rada organizacija civilnoga društva s novim zahtjevima pravilima koja proizlaze iz GDPR Uredbe;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poslovanja organizacije povećanjem komunikacijskih i marketinških vještina osoba koje istu predstavljaju u svrhu informiranja javnosti o provedenim programima i projektima sufinanciranim od strane EU;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Izobrazba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 vještinama zagovaranja; Izrada strateškog plana djelovanja organizacije za naredne 3 godine;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Specijalistička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programska izobrazba;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Provođenje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građanskih akcija.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lokalnim organizacijama civilnoga društva - znanjem za doprinos zajednici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popularizaciju STEM 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lipanj 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100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2.5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kapaciteta organizacija civilnoga društva za aktivno uključivanje djece i mladih te opće populacije u popularizaciju STEM-a </a:t>
            </a: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organizacija civilnoga društva za provedbu programa u području popularizacije STEM-a. 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suradnju organizacija civilnoga društva i odgojno-obrazovnih i visoko-obrazovnih institucija u području popularizacije STEM-a.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broj aktivnosti s ciljem popularizacije STEM-a u općoj populaciji, s naglaskom na djeci i mladima. </a:t>
            </a:r>
          </a:p>
          <a:p>
            <a:pPr marL="0" lvl="0" indent="0">
              <a:buNone/>
            </a:pP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83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Organizacija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provedba aktivnosti jačanja kapaciteta organizacija civilnoga društva za provedbu programa popularizacije STEM-a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(nacionalni i inozemni seminari, predavanja, programi i edukacije) jačanja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soft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vještina i vještina poučavanja (trening za trenere)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Studijski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posjeti (nacionalnim i inozemnim) organizacijama koje se bave inovativnim metodama prezentacije i približavanja  STEM-a ciljanoj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skupini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Sajmovi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konferencije (nacionalne i inozemne) vezane uz nove metode učenja i prezentiranja STEM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područja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organizacije trajnih postava inovativnih, interaktivnih sadržaja sa svrhom popularizacije STEM-a i provedbe pilot grupa za krajnje korisnike: djecu i mlade te opću populaciju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pripreme inovativnih, interaktivnih sadržaja u svrhu popularizacije STEM-a među djecom i mladima te općoj populaciji 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organizacije i postavljanja sadržaja kao trajnog postava prostora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mentorstva partnerskih institucija za djelatnike OCD-ova radi boljeg upravljanja i prezentiranja sadržaja djeci i mladima te općoj populaciji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rovedba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prezentacije novih sadržaja za pilot grupe krajnjih korisnika: djece i mladih te opće populacije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popularizaciju STEM 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33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provedba (višednevnih) lokalnih radionica sa svrhom popularizacije STEM-a 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Radionice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kojima se za djecu/mlade/opću populaciju obrađuju načini dolaska do otkrića i rezultata u STEM-u 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Radionice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koje obrađuju pojedine teme iz STEM-a za djecu/mlade/opću populaciju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provedba jednodnevnih događanja na lokalnoj razini sa svrhom podizanja svijesti o važnosti STEM-a i znanstvenim postignućima iz STEM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područja</a:t>
            </a:r>
            <a:endParaRPr lang="en-US" sz="18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obrade tema iz STEM područja uz praktične primjere i sudjelovanje polaznika u obradi teme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promocije STEM područja uz sudjelovanje polaznika u praktičnim vježbama (pokusima)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Predstavljanje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znanstvenih otkrića iz STEM područja uz praktične primjere i sudjelovanje polaznika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istraživanja i analize prirodnih procesa kroz praktične primjere (pokusi u prirodi, istraživanje svemira i sl.)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razvoja novih i inovativnih modela podučavanja STEM-a uz sudjelovanje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polaznika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Promidžba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vidljivost</a:t>
            </a:r>
            <a:endParaRPr lang="en-US" sz="1800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Upravljanje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projektom i administracija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popularizaciju STEM 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11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Izgradnja kapaciteta lokalnih OCD-a za ravnomjeran socio-ekonomski razvoj na otocima i slabije razvijenim područjima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listopad 2020.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1.2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Osiguranje preduvjeta za održiv gospodarski i društveni razvoj na hrvatskim otocima i nerazvijenim područjima.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kapaciteta OCD-a za osiguranje kvalitetnih usluga od općeg interesa (socijalnih, turističkih, kulturnih, sportskih, zdravstvenih) na otocima;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Razvijanje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 provedba novih i inovativnih programa u području sporta, kulture i umjetnosti, socijalne i zdravstvene skrbi (uključujući društveno-poduzetničke inicijative) za kvalitetniji društveni i gospodarski razvoj otoka i nerazvijenih područja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23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edukacija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osposobljavanje zaposlenika organizacija civilnog društva i volontera za kvalitetnije upravljanje organizacijom (promidžba i vidljivost, strateško planiranje, osmišljavanje i provedba projekata –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cycle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management, financijsko upravljanje organizacijom);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postojećih i razvijanje i provedba novih socijalnih i zdravstvenih programa kojima se direktno rješavaju postojeći problemi u zajednici (npr. omogućavanje dostupnosti socijalnih usluga starom stanovništvu u zabačenim područjima);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postojećih i razvijanje i provedba novih i inovativnih kulturno-umjetničkih i sportskih programa s ciljem uključivanja lokalnog stanovništva svih dobnih skupina;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turističke ponude kroz osmišljavanje i provedbu novih programa kojima se promovira autohtona kulturna i prirodna baština;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društveno-poduzetničkih aktivnosti primarno vezanih uz tradicijske, autohtone djelatnosti kroz osposobljavanje zaposlenika organizacija civilnog društva za osmišljavanje održivog poslovnog plana, financijsko upravljanje te vidljivost i promidžbu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Izgradnja kapaciteta lokalnih OCD-a za ravnomjeran socio-ekonomski razvoj na otocima i slabije razvijenim područjima </a:t>
            </a:r>
          </a:p>
        </p:txBody>
      </p:sp>
    </p:spTree>
    <p:extLst>
      <p:ext uri="{BB962C8B-B14F-4D97-AF65-F5344CB8AC3E}">
        <p14:creationId xmlns:p14="http://schemas.microsoft.com/office/powerpoint/2010/main" val="352677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Suradnja u organizaciji Dana otvorenih vrata udruga 2020.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17.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veljač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e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Rok za prijavu: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18. ožujka 2020.</a:t>
            </a: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6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12.0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 Poziva: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Potaknuti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sudjelovanje udruga i građana u manifestaciji Dani otvorenih udruga;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vidljivost djelovanja udruga u pojedinoj regiji;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Doprinijeti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izgradnji pozitivne percepcije udruga u javnosti.</a:t>
            </a: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registrirane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 području regije u kojoj će se provoditi predložene projektne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aktivnosti, zaklade i pravne osobe vjerskih zajednica (partneri)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5484479"/>
            <a:ext cx="9144000" cy="6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02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Udruge će provoditi </a:t>
            </a:r>
            <a:r>
              <a:rPr lang="hr-HR" sz="1400" b="1" dirty="0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 koje pridonose povećanju vidljivosti djelovanja udruga i izgradnji pozitivne percepcije udruga u javnosti: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promocija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manifestacije Dani otvorenih vrata udruga;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pružanje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podrške udrugama s područja regije u sudjelovanju u manifestaciji Dani otvorenih vrata udruga;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kampanja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o Danima otvorenih vrata udruga putem društvenih mreža;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i/ili distribucija promotivnih materijala vezanih za Dane otvorenih vrata udruga; organizacija javnih događanja (sajmova, okruglih stolova, radionica i sl.) u sklopu Dana otvorenih vrata udruga;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izvještaja o provedenim Danima otvorenih vrata udruga u regiji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400" b="1" dirty="0">
                <a:solidFill>
                  <a:schemeClr val="accent1">
                    <a:lumMod val="75000"/>
                  </a:schemeClr>
                </a:solidFill>
              </a:rPr>
              <a:t>5 hrvatskih zemljopisnih područja (regija):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 Središnja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Hrvatska (Grad Zagreb i županije Zagrebačka, Karlovačka, Sisačko-moslavačka, Bjelovarsko-bilogorska)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 Sjeverozapadna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Hrvatska (županije Krapinsko-zagorska, Koprivničko-križevačka, Varaždinska i Međimurska)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 Istočna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Hrvatska (županije Virovitičko-podravska, Osječko-baranjska, Vukovarsko-srijemska, Brodsko-posavska i Požeško-slavonska)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 Sjeverni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Jadran i Lika (županije Primorsko-goranska, Istarska i Ličko-senjska)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</a:rPr>
              <a:t>. Srednji </a:t>
            </a:r>
            <a:r>
              <a:rPr lang="hr-HR" sz="1400" dirty="0">
                <a:solidFill>
                  <a:schemeClr val="accent1">
                    <a:lumMod val="75000"/>
                  </a:schemeClr>
                </a:solidFill>
              </a:rPr>
              <a:t>i Južni Jadran (županije Zadarska, Šibensko-kninska, Splitsko-dalmatinska i Dubrovačko-neretvanska)</a:t>
            </a:r>
          </a:p>
          <a:p>
            <a:pPr marL="0" indent="0">
              <a:lnSpc>
                <a:spcPct val="90000"/>
              </a:lnSpc>
              <a:buNone/>
            </a:pPr>
            <a:endParaRPr lang="hr-H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Suradnja u organizaciji Dana otvorenih vrata udruga 2020.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56286"/>
            <a:ext cx="9144000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3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programima udruga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ožujak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6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30.0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promicati lokalni razvoj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kroz društveno korisne aktivnosti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udruga</a:t>
            </a:r>
          </a:p>
          <a:p>
            <a:pPr marL="0" lvl="0" indent="0" algn="just">
              <a:buNone/>
            </a:pPr>
            <a:endParaRPr lang="hr-HR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 i Hrvatska udruga za odnose s javnošću (HUOJ), u suradnji s agencijama za odnose s javnošću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dodijelit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će dvjema udrugama stručnu komunikacijsku podršku savjetnika mentora za odnose s javnošću te studenata odnosa s javnošću u osmišljavanju i provedbi medijskih i komunikacijskih planova za promociju društveno korisnih aktivnosti koje provode udruge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udruga koja promovira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svoje aktivnosti u okviru Dana otvorenih vrata udruga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(obavezna prijava putem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aplikacije </a:t>
            </a:r>
            <a:r>
              <a:rPr lang="hr-HR" sz="1800" i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UdrugeInfo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).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04" y="5601177"/>
            <a:ext cx="9144000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50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08254"/>
            <a:ext cx="8229600" cy="532859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Udruge će provoditi aktivnosti koje pridonose povećanju vidljivosti djelovanja udruga i izgradnji pozitivne percepcije udruga u javnosti: </a:t>
            </a:r>
            <a:endParaRPr lang="hr-HR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kapaciteta udruge za komunikaciju s javnošću;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promocija </a:t>
            </a: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aktivnosti na društvenim mrežama;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i emitiranje video i radijskih spotova;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javna </a:t>
            </a: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prezentacija aktivnosti usmjerenih na solidarnost u zajednici;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i distribucija promotivnih materijala</a:t>
            </a: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Kriteriji za dodjelu nagrade: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doprinos aktivnosti općem dobru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promicanje </a:t>
            </a:r>
            <a:r>
              <a:rPr lang="hr-HR" sz="1700" dirty="0" smtClean="0">
                <a:solidFill>
                  <a:schemeClr val="accent1">
                    <a:lumMod val="75000"/>
                  </a:schemeClr>
                </a:solidFill>
              </a:rPr>
              <a:t>lokalnog razvoja</a:t>
            </a:r>
            <a:endParaRPr lang="hr-HR" sz="17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inovativnost planiranih aktivnosti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izvedivost i zaokruženost predloženog projekta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održivost projekta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accent1">
                    <a:lumMod val="75000"/>
                  </a:schemeClr>
                </a:solidFill>
              </a:rPr>
              <a:t>udruga aktivno promovira svoje redovne aktivnosti u okviru manifestacije 'Dani otvorenih vrata udruga'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programima udruga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04" y="5606519"/>
            <a:ext cx="9144000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8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39802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natječaja Ureda za udruge planiranih u 20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20.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9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458" y="1059005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detalja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4"/>
              </a:rPr>
              <a:t>stela.fiser@udruge.vlada.hr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5"/>
              </a:rPr>
              <a:t>iva.rasic@udruge.vlada.hr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 </a:t>
            </a:r>
          </a:p>
          <a:p>
            <a:pPr algn="ctr"/>
            <a:endParaRPr lang="hr-HR" altLang="sr-Latn-RS" sz="40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Informacije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objavljuju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sz="3600" u="sng" dirty="0">
                <a:hlinkClick r:id="rId6"/>
              </a:rPr>
              <a:t>http://udruge.vlada.hr</a:t>
            </a:r>
            <a:r>
              <a:rPr lang="en-US" sz="3600" dirty="0"/>
              <a:t> </a:t>
            </a:r>
            <a:endParaRPr lang="hr-HR" sz="3600" dirty="0"/>
          </a:p>
          <a:p>
            <a:pPr algn="ctr"/>
            <a:r>
              <a:rPr lang="en-US" altLang="sr-Latn-RS" sz="3600" dirty="0">
                <a:solidFill>
                  <a:prstClr val="white"/>
                </a:solidFill>
                <a:hlinkClick r:id="rId7"/>
              </a:rPr>
              <a:t>https://</a:t>
            </a:r>
            <a:r>
              <a:rPr lang="en-US" altLang="sr-Latn-RS" sz="3600" dirty="0" smtClean="0">
                <a:solidFill>
                  <a:prstClr val="white"/>
                </a:solidFill>
                <a:hlinkClick r:id="rId7"/>
              </a:rPr>
              <a:t>strukturnifondovi.hr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8"/>
              </a:rPr>
              <a:t>www.esf.hr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</a:t>
            </a:r>
            <a:endParaRPr lang="en-US" altLang="sr-Latn-RS" sz="3600" dirty="0">
              <a:solidFill>
                <a:prstClr val="white"/>
              </a:solidFill>
            </a:endParaRPr>
          </a:p>
          <a:p>
            <a:pPr algn="ctr"/>
            <a:endParaRPr lang="en-GB" altLang="sr-Latn-RS" sz="44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1340768"/>
            <a:ext cx="864096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r-HR" altLang="lt-LT" sz="3200" dirty="0" smtClean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hr-HR" altLang="lt-LT" sz="3200" dirty="0">
                <a:solidFill>
                  <a:schemeClr val="accent1">
                    <a:lumMod val="75000"/>
                  </a:schemeClr>
                </a:solidFill>
              </a:rPr>
              <a:t>Europa za građane 2014-2020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r-HR" altLang="lt-LT" sz="3200" dirty="0" smtClean="0">
                <a:solidFill>
                  <a:schemeClr val="accent1">
                    <a:lumMod val="75000"/>
                  </a:schemeClr>
                </a:solidFill>
              </a:rPr>
              <a:t>-Aktivna participacija građana, zajednička europska povijest i širenje EU vrijednosti-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1340768"/>
            <a:ext cx="864096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-74824"/>
            <a:ext cx="9060456" cy="6168120"/>
            <a:chOff x="414475" y="-486108"/>
            <a:chExt cx="11529335" cy="748876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475" y="1143576"/>
              <a:ext cx="3985234" cy="378594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258" y="-486108"/>
              <a:ext cx="4300413" cy="4300413"/>
            </a:xfrm>
            <a:prstGeom prst="rect">
              <a:avLst/>
            </a:prstGeom>
          </p:spPr>
        </p:pic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3207598009"/>
                </p:ext>
              </p:extLst>
            </p:nvPr>
          </p:nvGraphicFramePr>
          <p:xfrm>
            <a:off x="3347762" y="3830836"/>
            <a:ext cx="3324225" cy="31718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4663" y="715692"/>
              <a:ext cx="3156763" cy="305433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273759" y="2709884"/>
              <a:ext cx="23497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defRPr/>
              </a:pPr>
              <a:r>
                <a:rPr lang="hr-HR" sz="2800" kern="0" dirty="0">
                  <a:solidFill>
                    <a:srgbClr val="6F6F6E"/>
                  </a:solidFill>
                </a:rPr>
                <a:t>Građani/</a:t>
              </a:r>
              <a:r>
                <a:rPr lang="hr-HR" sz="2800" kern="0" dirty="0" err="1">
                  <a:solidFill>
                    <a:srgbClr val="6F6F6E"/>
                  </a:solidFill>
                </a:rPr>
                <a:t>ke</a:t>
              </a:r>
              <a:endParaRPr lang="hr-HR" sz="2800" kern="0" dirty="0">
                <a:solidFill>
                  <a:srgbClr val="6F6F6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2744" y="1494851"/>
              <a:ext cx="2341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hr-HR" sz="1600" b="1" kern="0" dirty="0">
                  <a:solidFill>
                    <a:srgbClr val="3C50B2"/>
                  </a:solidFill>
                  <a:hlinkClick r:id="rId12"/>
                </a:rPr>
                <a:t>KORISNICI</a:t>
              </a:r>
              <a:endParaRPr lang="en-GB" sz="1600" b="1" kern="0" dirty="0">
                <a:solidFill>
                  <a:srgbClr val="3C50B2"/>
                </a:solidFill>
              </a:endParaRPr>
            </a:p>
            <a:p>
              <a:pPr algn="ctr" defTabSz="914377">
                <a:defRPr/>
              </a:pPr>
              <a:r>
                <a:rPr lang="hr-HR" sz="1600" b="1" kern="0" dirty="0">
                  <a:solidFill>
                    <a:srgbClr val="6F6F6E"/>
                  </a:solidFill>
                </a:rPr>
                <a:t>Neprofitne</a:t>
              </a:r>
              <a:r>
                <a:rPr lang="hr-HR" sz="1600" b="1" kern="0" dirty="0">
                  <a:solidFill>
                    <a:srgbClr val="7F7F7F"/>
                  </a:solidFill>
                </a:rPr>
                <a:t> </a:t>
              </a:r>
              <a:r>
                <a:rPr lang="hr-HR" sz="1600" b="1" kern="0" dirty="0">
                  <a:solidFill>
                    <a:srgbClr val="6F6F6E"/>
                  </a:solidFill>
                </a:rPr>
                <a:t>organizacije i JLPS-i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57622" y="5276436"/>
              <a:ext cx="21045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hr-HR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hlinkClick r:id="rId13"/>
                </a:rPr>
                <a:t>Europska Komisija </a:t>
              </a:r>
              <a:endParaRPr lang="hr-HR" sz="1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62645" y="1600549"/>
              <a:ext cx="2660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hr-HR" sz="1600" b="1" kern="0" dirty="0">
                  <a:solidFill>
                    <a:srgbClr val="6F6F6E"/>
                  </a:solidFill>
                </a:rPr>
                <a:t>Izvršna agencija za obrazovanje, audiovizualnu politiku i kulturu </a:t>
              </a:r>
              <a:r>
                <a:rPr lang="hr-HR" sz="1600" kern="0" dirty="0">
                  <a:solidFill>
                    <a:prstClr val="black"/>
                  </a:solidFill>
                  <a:hlinkClick r:id="rId14"/>
                </a:rPr>
                <a:t>(EACEA)  </a:t>
              </a:r>
              <a:endParaRPr lang="hr-HR" sz="1600" kern="0" dirty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89995" y="4368240"/>
              <a:ext cx="3981431" cy="784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hr-HR" dirty="0" smtClean="0">
                  <a:solidFill>
                    <a:srgbClr val="6F6F6E"/>
                  </a:solidFill>
                </a:rPr>
                <a:t>Nacionalne kontakt točke- NCP </a:t>
              </a:r>
              <a:r>
                <a:rPr lang="hr-HR" dirty="0" smtClean="0">
                  <a:hlinkClick r:id="rId15"/>
                </a:rPr>
                <a:t>(National </a:t>
              </a:r>
              <a:r>
                <a:rPr lang="hr-HR" dirty="0" err="1">
                  <a:hlinkClick r:id="rId15"/>
                </a:rPr>
                <a:t>Contact</a:t>
              </a:r>
              <a:r>
                <a:rPr lang="hr-HR" dirty="0">
                  <a:hlinkClick r:id="rId15"/>
                </a:rPr>
                <a:t> </a:t>
              </a:r>
              <a:r>
                <a:rPr lang="hr-HR" dirty="0" err="1">
                  <a:hlinkClick r:id="rId15"/>
                </a:rPr>
                <a:t>Points</a:t>
              </a:r>
              <a:r>
                <a:rPr lang="hr-HR" dirty="0">
                  <a:hlinkClick r:id="rId15"/>
                </a:rPr>
                <a:t>)</a:t>
              </a:r>
              <a:r>
                <a:rPr lang="hr-HR" kern="0" dirty="0">
                  <a:solidFill>
                    <a:prstClr val="black">
                      <a:lumMod val="75000"/>
                      <a:lumOff val="25000"/>
                    </a:prstClr>
                  </a:solidFill>
                  <a:hlinkClick r:id="rId15"/>
                </a:rPr>
                <a:t> </a:t>
              </a:r>
              <a:endParaRPr lang="hr-HR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964" y="5226818"/>
              <a:ext cx="2444846" cy="17285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3735" y="5452456"/>
              <a:ext cx="1545229" cy="1416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11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1340768"/>
            <a:ext cx="864096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79512" y="116632"/>
            <a:ext cx="8640960" cy="5904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Zemlje sudionice</a:t>
            </a:r>
            <a:r>
              <a:rPr lang="hr-HR" sz="2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28 zemalja članica EU-a + Srbija, Crna Gora, Makedonija, Albanija, BiH, Kosovo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- U.K. – administrativno je još uključena, ali pratiti EACEA stranicu </a:t>
            </a:r>
          </a:p>
          <a:p>
            <a:pPr marL="0" indent="0">
              <a:buNone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2014-2020 proračun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187,7 </a:t>
            </a:r>
            <a:r>
              <a:rPr lang="hr-HR" sz="2100" dirty="0" err="1">
                <a:solidFill>
                  <a:schemeClr val="accent1">
                    <a:lumMod val="75000"/>
                  </a:schemeClr>
                </a:solidFill>
              </a:rPr>
              <a:t>mil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 EUR</a:t>
            </a: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Smjernice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za pripremu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projekata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hlinkClick r:id="rId4"/>
              </a:rPr>
              <a:t>Programski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hlinkClick r:id="rId4"/>
              </a:rPr>
              <a:t>vodič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hlinkClick r:id="rId5"/>
              </a:rPr>
              <a:t>višegodišnji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hlinkClick r:id="rId5"/>
              </a:rPr>
              <a:t>prioriteti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Opća obilježja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programa</a:t>
            </a: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Clr>
                <a:srgbClr val="E63129"/>
              </a:buClr>
            </a:pP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Ravnopravan pristup programu</a:t>
            </a:r>
          </a:p>
          <a:p>
            <a:pPr>
              <a:buClr>
                <a:srgbClr val="E63129"/>
              </a:buClr>
            </a:pP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Transnacionalnost i lokalna dimenzija</a:t>
            </a:r>
          </a:p>
          <a:p>
            <a:pPr>
              <a:buClr>
                <a:srgbClr val="E63129"/>
              </a:buClr>
            </a:pP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Međukulturni dijalog</a:t>
            </a:r>
          </a:p>
          <a:p>
            <a:pPr>
              <a:buClr>
                <a:srgbClr val="E63129"/>
              </a:buClr>
            </a:pP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Volontiranje – izraz aktivnog europskog građanstva</a:t>
            </a: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Rokovi za podnošenje projektnih prijedloga:</a:t>
            </a:r>
          </a:p>
          <a:p>
            <a:pPr marL="0" indent="0">
              <a:buNone/>
            </a:pP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2020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. godine to će biti 4. veljače, 3. ožujka i 1. 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rujna </a:t>
            </a:r>
            <a:endParaRPr lang="hr-HR" sz="21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Dodjela bespovratnih sredstava:</a:t>
            </a:r>
          </a:p>
          <a:p>
            <a:pPr>
              <a:spcBef>
                <a:spcPts val="0"/>
              </a:spcBef>
              <a:buClr>
                <a:srgbClr val="E63129"/>
              </a:buClr>
            </a:pPr>
            <a:r>
              <a:rPr lang="hr-HR" sz="2100" b="1" dirty="0" smtClean="0">
                <a:solidFill>
                  <a:schemeClr val="accent1">
                    <a:lumMod val="75000"/>
                  </a:schemeClr>
                </a:solidFill>
              </a:rPr>
              <a:t>paušal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hr-HR" sz="2100" dirty="0" err="1" smtClean="0">
                <a:solidFill>
                  <a:schemeClr val="accent1">
                    <a:lumMod val="75000"/>
                  </a:schemeClr>
                </a:solidFill>
              </a:rPr>
              <a:t>Lump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100" dirty="0" err="1" smtClean="0">
                <a:solidFill>
                  <a:schemeClr val="accent1">
                    <a:lumMod val="75000"/>
                  </a:schemeClr>
                </a:solidFill>
              </a:rPr>
              <a:t>sums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) na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temelju broja 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sudionika zemalja partnera (Mjera 2.1. bratimljenje gradova)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ili </a:t>
            </a:r>
            <a:endParaRPr lang="hr-HR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Clr>
                <a:srgbClr val="E63129"/>
              </a:buClr>
            </a:pPr>
            <a:r>
              <a:rPr lang="hr-HR" sz="2100" b="1" dirty="0" smtClean="0">
                <a:solidFill>
                  <a:schemeClr val="accent1">
                    <a:lumMod val="75000"/>
                  </a:schemeClr>
                </a:solidFill>
              </a:rPr>
              <a:t>jediničnih iznosa (</a:t>
            </a:r>
            <a:r>
              <a:rPr lang="hr-HR" sz="2100" b="1" dirty="0" err="1" smtClean="0">
                <a:solidFill>
                  <a:schemeClr val="accent1">
                    <a:lumMod val="75000"/>
                  </a:schemeClr>
                </a:solidFill>
              </a:rPr>
              <a:t>Unit</a:t>
            </a:r>
            <a:r>
              <a:rPr lang="hr-HR" sz="2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100" b="1" dirty="0" err="1" smtClean="0">
                <a:solidFill>
                  <a:schemeClr val="accent1">
                    <a:lumMod val="75000"/>
                  </a:schemeClr>
                </a:solidFill>
              </a:rPr>
              <a:t>costs</a:t>
            </a:r>
            <a:r>
              <a:rPr lang="hr-HR" sz="21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po 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događanju - iznos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dodijeljenih sredstava </a:t>
            </a:r>
            <a:r>
              <a:rPr lang="hr-HR" sz="2100" dirty="0" smtClean="0">
                <a:solidFill>
                  <a:schemeClr val="accent1">
                    <a:lumMod val="75000"/>
                  </a:schemeClr>
                </a:solidFill>
              </a:rPr>
              <a:t>izračunava se </a:t>
            </a:r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na temelju broja sudionika i broja uključenih zemalja </a:t>
            </a:r>
            <a:endParaRPr lang="en-GB" sz="2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71600" y="1484784"/>
            <a:ext cx="2159103" cy="1797066"/>
            <a:chOff x="127265" y="0"/>
            <a:chExt cx="2465022" cy="2083370"/>
          </a:xfrm>
          <a:solidFill>
            <a:schemeClr val="accent4"/>
          </a:solidFill>
        </p:grpSpPr>
        <p:sp>
          <p:nvSpPr>
            <p:cNvPr id="8" name="Rounded Rectangle 7"/>
            <p:cNvSpPr/>
            <p:nvPr/>
          </p:nvSpPr>
          <p:spPr>
            <a:xfrm>
              <a:off x="127265" y="0"/>
              <a:ext cx="2465022" cy="208337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8967" y="101702"/>
              <a:ext cx="2261618" cy="18799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106677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>
                  <a:solidFill>
                    <a:schemeClr val="bg1"/>
                  </a:solidFill>
                </a:rPr>
                <a:t>Potprogram</a:t>
              </a:r>
              <a:r>
                <a:rPr lang="hr-HR" sz="2000" dirty="0">
                  <a:solidFill>
                    <a:schemeClr val="bg1"/>
                  </a:solidFill>
                </a:rPr>
                <a:t> 1: Europsko</a:t>
              </a:r>
              <a:r>
                <a:rPr lang="hr-HR" sz="2000" dirty="0"/>
                <a:t> </a:t>
              </a:r>
              <a:r>
                <a:rPr lang="hr-HR" sz="2000" dirty="0">
                  <a:solidFill>
                    <a:schemeClr val="bg1"/>
                  </a:solidFill>
                </a:rPr>
                <a:t>sjećanje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3856964" y="2584645"/>
            <a:ext cx="2262087" cy="1691201"/>
          </a:xfrm>
          <a:custGeom>
            <a:avLst/>
            <a:gdLst>
              <a:gd name="connsiteX0" fmla="*/ 0 w 2577180"/>
              <a:gd name="connsiteY0" fmla="*/ 360302 h 2161769"/>
              <a:gd name="connsiteX1" fmla="*/ 360302 w 2577180"/>
              <a:gd name="connsiteY1" fmla="*/ 0 h 2161769"/>
              <a:gd name="connsiteX2" fmla="*/ 2216878 w 2577180"/>
              <a:gd name="connsiteY2" fmla="*/ 0 h 2161769"/>
              <a:gd name="connsiteX3" fmla="*/ 2577180 w 2577180"/>
              <a:gd name="connsiteY3" fmla="*/ 360302 h 2161769"/>
              <a:gd name="connsiteX4" fmla="*/ 2577180 w 2577180"/>
              <a:gd name="connsiteY4" fmla="*/ 1801467 h 2161769"/>
              <a:gd name="connsiteX5" fmla="*/ 2216878 w 2577180"/>
              <a:gd name="connsiteY5" fmla="*/ 2161769 h 2161769"/>
              <a:gd name="connsiteX6" fmla="*/ 360302 w 2577180"/>
              <a:gd name="connsiteY6" fmla="*/ 2161769 h 2161769"/>
              <a:gd name="connsiteX7" fmla="*/ 0 w 2577180"/>
              <a:gd name="connsiteY7" fmla="*/ 1801467 h 2161769"/>
              <a:gd name="connsiteX8" fmla="*/ 0 w 2577180"/>
              <a:gd name="connsiteY8" fmla="*/ 360302 h 21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7180" h="2161769">
                <a:moveTo>
                  <a:pt x="0" y="360302"/>
                </a:moveTo>
                <a:cubicBezTo>
                  <a:pt x="0" y="161313"/>
                  <a:pt x="161313" y="0"/>
                  <a:pt x="360302" y="0"/>
                </a:cubicBezTo>
                <a:lnTo>
                  <a:pt x="2216878" y="0"/>
                </a:lnTo>
                <a:cubicBezTo>
                  <a:pt x="2415867" y="0"/>
                  <a:pt x="2577180" y="161313"/>
                  <a:pt x="2577180" y="360302"/>
                </a:cubicBezTo>
                <a:lnTo>
                  <a:pt x="2577180" y="1801467"/>
                </a:lnTo>
                <a:cubicBezTo>
                  <a:pt x="2577180" y="2000456"/>
                  <a:pt x="2415867" y="2161769"/>
                  <a:pt x="2216878" y="2161769"/>
                </a:cubicBezTo>
                <a:lnTo>
                  <a:pt x="360302" y="2161769"/>
                </a:lnTo>
                <a:cubicBezTo>
                  <a:pt x="161313" y="2161769"/>
                  <a:pt x="0" y="2000456"/>
                  <a:pt x="0" y="1801467"/>
                </a:cubicBezTo>
                <a:lnTo>
                  <a:pt x="0" y="36030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489" tIns="166489" rIns="166489" bIns="166489" numCol="1" spcCol="1270" anchor="ctr" anchorCtr="0">
            <a:noAutofit/>
          </a:bodyPr>
          <a:lstStyle/>
          <a:p>
            <a:pPr algn="ctr" defTabSz="106677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err="1">
                <a:solidFill>
                  <a:schemeClr val="bg1"/>
                </a:solidFill>
              </a:rPr>
              <a:t>Potprogram</a:t>
            </a:r>
            <a:r>
              <a:rPr lang="hr-HR" sz="2000" dirty="0">
                <a:solidFill>
                  <a:schemeClr val="bg1"/>
                </a:solidFill>
              </a:rPr>
              <a:t> 2: Demokratsko angažiranje i građansko sudjelovanje</a:t>
            </a:r>
          </a:p>
        </p:txBody>
      </p:sp>
      <p:sp>
        <p:nvSpPr>
          <p:cNvPr id="11" name="Freeform 10"/>
          <p:cNvSpPr/>
          <p:nvPr/>
        </p:nvSpPr>
        <p:spPr>
          <a:xfrm rot="16165243" flipV="1">
            <a:off x="4878010" y="2483763"/>
            <a:ext cx="174711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49636" y="0"/>
                </a:lnTo>
              </a:path>
            </a:pathLst>
          </a:cu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3954962" y="1484784"/>
            <a:ext cx="2020809" cy="943813"/>
          </a:xfrm>
          <a:custGeom>
            <a:avLst/>
            <a:gdLst>
              <a:gd name="connsiteX0" fmla="*/ 0 w 2329207"/>
              <a:gd name="connsiteY0" fmla="*/ 210411 h 1262441"/>
              <a:gd name="connsiteX1" fmla="*/ 210411 w 2329207"/>
              <a:gd name="connsiteY1" fmla="*/ 0 h 1262441"/>
              <a:gd name="connsiteX2" fmla="*/ 2118796 w 2329207"/>
              <a:gd name="connsiteY2" fmla="*/ 0 h 1262441"/>
              <a:gd name="connsiteX3" fmla="*/ 2329207 w 2329207"/>
              <a:gd name="connsiteY3" fmla="*/ 210411 h 1262441"/>
              <a:gd name="connsiteX4" fmla="*/ 2329207 w 2329207"/>
              <a:gd name="connsiteY4" fmla="*/ 1052030 h 1262441"/>
              <a:gd name="connsiteX5" fmla="*/ 2118796 w 2329207"/>
              <a:gd name="connsiteY5" fmla="*/ 1262441 h 1262441"/>
              <a:gd name="connsiteX6" fmla="*/ 210411 w 2329207"/>
              <a:gd name="connsiteY6" fmla="*/ 1262441 h 1262441"/>
              <a:gd name="connsiteX7" fmla="*/ 0 w 2329207"/>
              <a:gd name="connsiteY7" fmla="*/ 1052030 h 1262441"/>
              <a:gd name="connsiteX8" fmla="*/ 0 w 2329207"/>
              <a:gd name="connsiteY8" fmla="*/ 210411 h 126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9207" h="1262441">
                <a:moveTo>
                  <a:pt x="0" y="210411"/>
                </a:moveTo>
                <a:cubicBezTo>
                  <a:pt x="0" y="94204"/>
                  <a:pt x="94204" y="0"/>
                  <a:pt x="210411" y="0"/>
                </a:cubicBezTo>
                <a:lnTo>
                  <a:pt x="2118796" y="0"/>
                </a:lnTo>
                <a:cubicBezTo>
                  <a:pt x="2235003" y="0"/>
                  <a:pt x="2329207" y="94204"/>
                  <a:pt x="2329207" y="210411"/>
                </a:cubicBezTo>
                <a:lnTo>
                  <a:pt x="2329207" y="1052030"/>
                </a:lnTo>
                <a:cubicBezTo>
                  <a:pt x="2329207" y="1168237"/>
                  <a:pt x="2235003" y="1262441"/>
                  <a:pt x="2118796" y="1262441"/>
                </a:cubicBezTo>
                <a:lnTo>
                  <a:pt x="210411" y="1262441"/>
                </a:lnTo>
                <a:cubicBezTo>
                  <a:pt x="94204" y="1262441"/>
                  <a:pt x="0" y="1168237"/>
                  <a:pt x="0" y="1052030"/>
                </a:cubicBezTo>
                <a:lnTo>
                  <a:pt x="0" y="21041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427" tIns="112427" rIns="112427" bIns="112427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0">
                <a:solidFill>
                  <a:schemeClr val="bg1"/>
                </a:solidFill>
              </a:rPr>
              <a:t>Mjera 2.3. Projekti civilnog društva</a:t>
            </a:r>
          </a:p>
        </p:txBody>
      </p:sp>
      <p:sp>
        <p:nvSpPr>
          <p:cNvPr id="13" name="Freeform 12"/>
          <p:cNvSpPr/>
          <p:nvPr/>
        </p:nvSpPr>
        <p:spPr>
          <a:xfrm rot="1739574">
            <a:off x="6043701" y="4168282"/>
            <a:ext cx="201408" cy="1062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21607" y="0"/>
                </a:lnTo>
              </a:path>
            </a:pathLst>
          </a:cu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 rot="8872726">
            <a:off x="3721390" y="4170757"/>
            <a:ext cx="190483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219552" y="0"/>
                </a:lnTo>
              </a:path>
            </a:pathLst>
          </a:cu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itle 1"/>
          <p:cNvSpPr txBox="1">
            <a:spLocks/>
          </p:cNvSpPr>
          <p:nvPr/>
        </p:nvSpPr>
        <p:spPr>
          <a:xfrm>
            <a:off x="180211" y="35911"/>
            <a:ext cx="8229600" cy="78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Struktura programa </a:t>
            </a:r>
            <a:r>
              <a:rPr lang="en-GB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2014</a:t>
            </a:r>
            <a:r>
              <a:rPr lang="hr-HR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</a:t>
            </a:r>
            <a:r>
              <a:rPr lang="hr-HR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GB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2020</a:t>
            </a:r>
            <a:r>
              <a:rPr lang="hr-HR" altLang="lt-LT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hr-HR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905813" y="4173862"/>
            <a:ext cx="1873923" cy="899176"/>
          </a:xfrm>
          <a:custGeom>
            <a:avLst/>
            <a:gdLst>
              <a:gd name="connsiteX0" fmla="*/ 0 w 2159904"/>
              <a:gd name="connsiteY0" fmla="*/ 200460 h 1202734"/>
              <a:gd name="connsiteX1" fmla="*/ 200460 w 2159904"/>
              <a:gd name="connsiteY1" fmla="*/ 0 h 1202734"/>
              <a:gd name="connsiteX2" fmla="*/ 1959444 w 2159904"/>
              <a:gd name="connsiteY2" fmla="*/ 0 h 1202734"/>
              <a:gd name="connsiteX3" fmla="*/ 2159904 w 2159904"/>
              <a:gd name="connsiteY3" fmla="*/ 200460 h 1202734"/>
              <a:gd name="connsiteX4" fmla="*/ 2159904 w 2159904"/>
              <a:gd name="connsiteY4" fmla="*/ 1002274 h 1202734"/>
              <a:gd name="connsiteX5" fmla="*/ 1959444 w 2159904"/>
              <a:gd name="connsiteY5" fmla="*/ 1202734 h 1202734"/>
              <a:gd name="connsiteX6" fmla="*/ 200460 w 2159904"/>
              <a:gd name="connsiteY6" fmla="*/ 1202734 h 1202734"/>
              <a:gd name="connsiteX7" fmla="*/ 0 w 2159904"/>
              <a:gd name="connsiteY7" fmla="*/ 1002274 h 1202734"/>
              <a:gd name="connsiteX8" fmla="*/ 0 w 2159904"/>
              <a:gd name="connsiteY8" fmla="*/ 200460 h 120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904" h="1202734">
                <a:moveTo>
                  <a:pt x="0" y="200460"/>
                </a:moveTo>
                <a:cubicBezTo>
                  <a:pt x="0" y="89749"/>
                  <a:pt x="89749" y="0"/>
                  <a:pt x="200460" y="0"/>
                </a:cubicBezTo>
                <a:lnTo>
                  <a:pt x="1959444" y="0"/>
                </a:lnTo>
                <a:cubicBezTo>
                  <a:pt x="2070155" y="0"/>
                  <a:pt x="2159904" y="89749"/>
                  <a:pt x="2159904" y="200460"/>
                </a:cubicBezTo>
                <a:lnTo>
                  <a:pt x="2159904" y="1002274"/>
                </a:lnTo>
                <a:cubicBezTo>
                  <a:pt x="2159904" y="1112985"/>
                  <a:pt x="2070155" y="1202734"/>
                  <a:pt x="1959444" y="1202734"/>
                </a:cubicBezTo>
                <a:lnTo>
                  <a:pt x="200460" y="1202734"/>
                </a:lnTo>
                <a:cubicBezTo>
                  <a:pt x="89749" y="1202734"/>
                  <a:pt x="0" y="1112985"/>
                  <a:pt x="0" y="1002274"/>
                </a:cubicBezTo>
                <a:lnTo>
                  <a:pt x="0" y="2004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13" tIns="109513" rIns="109513" bIns="109513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0">
                <a:solidFill>
                  <a:schemeClr val="bg1"/>
                </a:solidFill>
              </a:rPr>
              <a:t>Mjera 2.1 Bratimljenje gradova</a:t>
            </a:r>
          </a:p>
        </p:txBody>
      </p:sp>
      <p:sp>
        <p:nvSpPr>
          <p:cNvPr id="17" name="Freeform 16"/>
          <p:cNvSpPr/>
          <p:nvPr/>
        </p:nvSpPr>
        <p:spPr>
          <a:xfrm>
            <a:off x="6199714" y="4166859"/>
            <a:ext cx="1858858" cy="906179"/>
          </a:xfrm>
          <a:custGeom>
            <a:avLst/>
            <a:gdLst>
              <a:gd name="connsiteX0" fmla="*/ 0 w 2226050"/>
              <a:gd name="connsiteY0" fmla="*/ 211777 h 1270634"/>
              <a:gd name="connsiteX1" fmla="*/ 211777 w 2226050"/>
              <a:gd name="connsiteY1" fmla="*/ 0 h 1270634"/>
              <a:gd name="connsiteX2" fmla="*/ 2014273 w 2226050"/>
              <a:gd name="connsiteY2" fmla="*/ 0 h 1270634"/>
              <a:gd name="connsiteX3" fmla="*/ 2226050 w 2226050"/>
              <a:gd name="connsiteY3" fmla="*/ 211777 h 1270634"/>
              <a:gd name="connsiteX4" fmla="*/ 2226050 w 2226050"/>
              <a:gd name="connsiteY4" fmla="*/ 1058857 h 1270634"/>
              <a:gd name="connsiteX5" fmla="*/ 2014273 w 2226050"/>
              <a:gd name="connsiteY5" fmla="*/ 1270634 h 1270634"/>
              <a:gd name="connsiteX6" fmla="*/ 211777 w 2226050"/>
              <a:gd name="connsiteY6" fmla="*/ 1270634 h 1270634"/>
              <a:gd name="connsiteX7" fmla="*/ 0 w 2226050"/>
              <a:gd name="connsiteY7" fmla="*/ 1058857 h 1270634"/>
              <a:gd name="connsiteX8" fmla="*/ 0 w 2226050"/>
              <a:gd name="connsiteY8" fmla="*/ 211777 h 127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6050" h="1270634">
                <a:moveTo>
                  <a:pt x="0" y="211777"/>
                </a:moveTo>
                <a:cubicBezTo>
                  <a:pt x="0" y="94816"/>
                  <a:pt x="94816" y="0"/>
                  <a:pt x="211777" y="0"/>
                </a:cubicBezTo>
                <a:lnTo>
                  <a:pt x="2014273" y="0"/>
                </a:lnTo>
                <a:cubicBezTo>
                  <a:pt x="2131234" y="0"/>
                  <a:pt x="2226050" y="94816"/>
                  <a:pt x="2226050" y="211777"/>
                </a:cubicBezTo>
                <a:lnTo>
                  <a:pt x="2226050" y="1058857"/>
                </a:lnTo>
                <a:cubicBezTo>
                  <a:pt x="2226050" y="1175818"/>
                  <a:pt x="2131234" y="1270634"/>
                  <a:pt x="2014273" y="1270634"/>
                </a:cubicBezTo>
                <a:lnTo>
                  <a:pt x="211777" y="1270634"/>
                </a:lnTo>
                <a:cubicBezTo>
                  <a:pt x="94816" y="1270634"/>
                  <a:pt x="0" y="1175818"/>
                  <a:pt x="0" y="1058857"/>
                </a:cubicBezTo>
                <a:lnTo>
                  <a:pt x="0" y="21177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827" tIns="112827" rIns="112827" bIns="112827" numCol="1" spcCol="1270" anchor="ctr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2000" dirty="0"/>
          </a:p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0">
                <a:solidFill>
                  <a:schemeClr val="bg1"/>
                </a:solidFill>
              </a:rPr>
              <a:t>Mjera 2.2. Umrežavanje gradova</a:t>
            </a:r>
          </a:p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24982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48767" y="352288"/>
            <a:ext cx="7171682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721620"/>
            <a:ext cx="1057748" cy="105774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8849" y="728932"/>
            <a:ext cx="1023166" cy="119479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50289" y="4725144"/>
            <a:ext cx="353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Mjera 2.3 Projekti civilnoga društva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201" y="312597"/>
            <a:ext cx="311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Mjera 2.1 Bratimljenje gradova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86625" y="1661080"/>
            <a:ext cx="7794828" cy="2789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2063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</a:rPr>
              <a:t>Višegodišnji prioriteti: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+mj-lt"/>
              <a:buAutoNum type="arabicPeriod"/>
              <a:tabLst/>
              <a:defRPr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Rasprava o budućnosti Europe i preispitivanje euroskepticizma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+mj-lt"/>
              <a:buAutoNum type="arabicPeriod"/>
              <a:tabLst/>
              <a:defRPr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Poticanje solidarnosti u vremenima krize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+mj-lt"/>
              <a:buAutoNum type="arabicPeriod"/>
              <a:tabLst/>
              <a:defRPr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Poticanje </a:t>
            </a:r>
            <a:r>
              <a:rPr lang="hr-HR" sz="2400" dirty="0" err="1">
                <a:solidFill>
                  <a:schemeClr val="accent1">
                    <a:lumMod val="75000"/>
                  </a:schemeClr>
                </a:solidFill>
              </a:rPr>
              <a:t>interkulturalnog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 dijaloga i međusobno razumijevanje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 borba protiv stigmatizacije izbjeglica i manjinskih skupina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01495" y="284946"/>
            <a:ext cx="314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Mjera 2.2 Umrežavanje gradova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947" y="5025077"/>
            <a:ext cx="1133475" cy="111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48767" y="352288"/>
            <a:ext cx="7171682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600" y="152093"/>
            <a:ext cx="7473083" cy="8435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Potprogram</a:t>
            </a:r>
            <a:r>
              <a:rPr lang="hr-HR" sz="2800" dirty="0"/>
              <a:t> 2: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Demokratsk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angaž</a:t>
            </a:r>
            <a:r>
              <a:rPr lang="hr-HR" sz="2800" dirty="0" err="1" smtClean="0">
                <a:latin typeface="Calibri" pitchFamily="34" charset="0"/>
                <a:cs typeface="Calibri" pitchFamily="34" charset="0"/>
              </a:rPr>
              <a:t>man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i građansko sudjelovanje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995597"/>
            <a:ext cx="8352928" cy="509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Mjera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2.1.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Bratimljenje gradova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Prijavitelj i partneri: </a:t>
            </a: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gradovi/općine ili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odbori za bratimljenje ili neprofitne organizacije koje predstavljaju lokalnu upravu</a:t>
            </a:r>
          </a:p>
          <a:p>
            <a:pPr marL="0" indent="0">
              <a:buClr>
                <a:srgbClr val="336699"/>
              </a:buClr>
              <a:buNone/>
            </a:pPr>
            <a:endParaRPr lang="hr-H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1. uključivanje građana u procese odlučivanja o politikama na EU razini</a:t>
            </a: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2. gradovi/općine koje su potpisale ili planiraju potpisati sporazum o bratimljenju, kao i gradovi/općine koje imaju druge oblike partnerstava i njeguju suradnju i kulturnu povezanost</a:t>
            </a:r>
          </a:p>
          <a:p>
            <a:pPr marL="0" indent="0">
              <a:buClr>
                <a:srgbClr val="336699"/>
              </a:buClr>
              <a:buNone/>
            </a:pPr>
            <a:endParaRPr lang="hr-H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Broj partnera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:  </a:t>
            </a: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općine/organizacije iz najmanje 2 zemlje sudionice Programa, od kojih najmanje jedna treba biti država članica EU-a</a:t>
            </a:r>
          </a:p>
          <a:p>
            <a:pPr marL="0" indent="0">
              <a:buClr>
                <a:srgbClr val="336699"/>
              </a:buClr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Max iznos potpore: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25.000 EUR</a:t>
            </a:r>
          </a:p>
          <a:p>
            <a:pPr>
              <a:buClr>
                <a:srgbClr val="C00000"/>
              </a:buClr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Nema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pred-financiranja</a:t>
            </a:r>
          </a:p>
          <a:p>
            <a:pPr>
              <a:buClr>
                <a:srgbClr val="C00000"/>
              </a:buClr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Max trajanje provedbe (sastanka):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21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Projekt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mora uključiti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najmanje 25 pozvanih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sudionika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hr-HR" sz="1600" dirty="0" err="1" smtClean="0">
                <a:solidFill>
                  <a:schemeClr val="accent1">
                    <a:lumMod val="75000"/>
                  </a:schemeClr>
                </a:solidFill>
              </a:rPr>
              <a:t>invited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600" dirty="0" err="1" smtClean="0">
                <a:solidFill>
                  <a:schemeClr val="accent1">
                    <a:lumMod val="75000"/>
                  </a:schemeClr>
                </a:solidFill>
              </a:rPr>
              <a:t>participants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739" y="4294278"/>
            <a:ext cx="1221219" cy="122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0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600" y="152093"/>
            <a:ext cx="7473083" cy="8435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Potprogram</a:t>
            </a:r>
            <a:r>
              <a:rPr lang="hr-HR" sz="2800" dirty="0"/>
              <a:t> 2: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Demokratsk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angaž</a:t>
            </a:r>
            <a:r>
              <a:rPr lang="hr-HR" sz="2800" dirty="0" err="1" smtClean="0">
                <a:latin typeface="Calibri" pitchFamily="34" charset="0"/>
                <a:cs typeface="Calibri" pitchFamily="34" charset="0"/>
              </a:rPr>
              <a:t>man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i građansko sudjelovanje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124744"/>
            <a:ext cx="8820472" cy="4883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Mjera </a:t>
            </a: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2.2.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Umrežavanje gradova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20000"/>
              </a:lnSpc>
              <a:buClr>
                <a:srgbClr val="336699"/>
              </a:buClr>
              <a:buNone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Prijavitelj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i partneri: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gradovi/općine ili njihovi odbori za bratimljenje, druge razine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lokalne/regionalne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vlasti, udruženja lokalnih vlasti i neprofitne organizacije koje predstavljaju lokalne vlasti</a:t>
            </a:r>
          </a:p>
          <a:p>
            <a:pPr marL="0" indent="0" algn="just">
              <a:lnSpc>
                <a:spcPct val="120000"/>
              </a:lnSpc>
              <a:buClr>
                <a:srgbClr val="336699"/>
              </a:buClr>
              <a:buNone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. Razmjene dobrih praksi (projekti koji su usmjereni na uspostavu tematske i dugoročne suradnje između gradova)</a:t>
            </a:r>
          </a:p>
          <a:p>
            <a:pPr marL="0" indent="0" algn="just">
              <a:lnSpc>
                <a:spcPct val="120000"/>
              </a:lnSpc>
              <a:buClr>
                <a:srgbClr val="336699"/>
              </a:buClr>
              <a:buNone/>
            </a:pP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2. Općine, gradovi i udruženja koje rade na zajedničkoj temi s dugoročnom perspektivom, pozvane su da razviju mreže gradova kako bi njihova suradnja bila održivija i kako bi razmijenili dobre prakse</a:t>
            </a:r>
          </a:p>
          <a:p>
            <a:pPr marL="0" indent="0" algn="just">
              <a:lnSpc>
                <a:spcPct val="120000"/>
              </a:lnSpc>
              <a:buClr>
                <a:srgbClr val="336699"/>
              </a:buClr>
              <a:buNone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Broj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partnera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: općine/organizacije iz najmanje 4 zemlje sudionice Programa od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kojih dva partnera moraju biti iz država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članica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EU-a</a:t>
            </a:r>
          </a:p>
          <a:p>
            <a:pPr marL="0" indent="0" algn="just">
              <a:lnSpc>
                <a:spcPct val="120000"/>
              </a:lnSpc>
              <a:buClr>
                <a:srgbClr val="336699"/>
              </a:buClr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Max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iznos potpore: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150.000 EUR</a:t>
            </a:r>
          </a:p>
          <a:p>
            <a:pPr lvl="1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Max trajanje provedbe: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24 mjeseca</a:t>
            </a:r>
          </a:p>
          <a:p>
            <a:pPr marL="0" indent="0" algn="just">
              <a:buClr>
                <a:srgbClr val="336699"/>
              </a:buClr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Projekt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mora uključivati najmanje </a:t>
            </a:r>
            <a:r>
              <a:rPr lang="hr-HR" sz="1600" b="1" dirty="0">
                <a:solidFill>
                  <a:schemeClr val="accent1">
                    <a:lumMod val="75000"/>
                  </a:schemeClr>
                </a:solidFill>
              </a:rPr>
              <a:t>30% </a:t>
            </a:r>
            <a:r>
              <a:rPr lang="hr-HR" sz="1600" dirty="0">
                <a:solidFill>
                  <a:schemeClr val="accent1">
                    <a:lumMod val="75000"/>
                  </a:schemeClr>
                </a:solidFill>
              </a:rPr>
              <a:t>pozvanih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sudionika</a:t>
            </a:r>
          </a:p>
          <a:p>
            <a:pPr marL="0" indent="0">
              <a:buClr>
                <a:srgbClr val="336699"/>
              </a:buClr>
              <a:buNone/>
            </a:pP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Minimalno</a:t>
            </a: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 4 </a:t>
            </a:r>
            <a:r>
              <a:rPr lang="hr-HR" sz="1600" dirty="0" smtClean="0">
                <a:solidFill>
                  <a:schemeClr val="accent1">
                    <a:lumMod val="75000"/>
                  </a:schemeClr>
                </a:solidFill>
              </a:rPr>
              <a:t>događanja</a:t>
            </a: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69" y="4205999"/>
            <a:ext cx="1290397" cy="150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600" y="152093"/>
            <a:ext cx="7473083" cy="8435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Potprogram</a:t>
            </a:r>
            <a:r>
              <a:rPr lang="hr-HR" sz="2800" dirty="0"/>
              <a:t> 2: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Demokratsk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angaž</a:t>
            </a:r>
            <a:r>
              <a:rPr lang="hr-HR" sz="2800" dirty="0" err="1" smtClean="0">
                <a:latin typeface="Calibri" pitchFamily="34" charset="0"/>
                <a:cs typeface="Calibri" pitchFamily="34" charset="0"/>
              </a:rPr>
              <a:t>man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i građansko sudjelovanje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56641"/>
            <a:ext cx="8889833" cy="5025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36699"/>
              </a:buClr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Mjera 2.3. Projekti civilnog društva</a:t>
            </a:r>
          </a:p>
          <a:p>
            <a:pPr marL="0" indent="0" algn="ctr">
              <a:buClr>
                <a:srgbClr val="336699"/>
              </a:buClr>
              <a:buFont typeface="Arial" panose="020B0604020202020204" pitchFamily="34" charset="0"/>
              <a:buNone/>
            </a:pPr>
            <a:endParaRPr lang="hr-HR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Prijavitelji: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neprofitne organizacije,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uključujući organizacije civilnoga društva, obrazovne, kulturne ili istraživačke institucije</a:t>
            </a:r>
          </a:p>
          <a:p>
            <a:pPr marL="0" indent="0">
              <a:buClr>
                <a:srgbClr val="336699"/>
              </a:buClr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Partneri: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svi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prethodno navedeni + lokalna/regionalna samouprava</a:t>
            </a:r>
          </a:p>
          <a:p>
            <a:pPr marL="0" indent="0">
              <a:buClr>
                <a:srgbClr val="336699"/>
              </a:buClr>
              <a:buNone/>
            </a:pPr>
            <a:endParaRPr lang="hr-HR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transnacionalna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partnerstva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mreže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direktno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uključuju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građane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odlučivanja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razini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tiču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godišnjih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prioriteta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Rasprave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godišnjim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prioritetima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lokalnom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europskom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nivou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uključiti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građana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pogotovo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propituju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dosadašnja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postignuća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EU-a)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razviti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mreže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relevantnom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području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rgbClr val="336699"/>
              </a:buClr>
              <a:buNone/>
            </a:pPr>
            <a:endParaRPr lang="en-US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336699"/>
              </a:buClr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Broj partnera: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organizacije iz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najmanje 3 prihvatljive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lanice Programa,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kojih barem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dvije moraju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države članice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</a:p>
          <a:p>
            <a:pPr marL="0" indent="0">
              <a:buClr>
                <a:srgbClr val="336699"/>
              </a:buClr>
              <a:buNone/>
            </a:pP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E63129"/>
              </a:buClr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Max iznos: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150.000 EUR</a:t>
            </a:r>
          </a:p>
          <a:p>
            <a:pPr>
              <a:buClr>
                <a:srgbClr val="E63129"/>
              </a:buClr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Trajanje provedbe: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18 mjeseci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2845" y="4666978"/>
            <a:ext cx="1354310" cy="135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-312" y="28750"/>
            <a:ext cx="9001000" cy="615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Prihvatljivi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troškovi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</a:t>
            </a:r>
            <a:endParaRPr lang="hr-HR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" name="Content Placeholder 3"/>
          <p:cNvSpPr txBox="1">
            <a:spLocks noGrp="1"/>
          </p:cNvSpPr>
          <p:nvPr>
            <p:ph idx="1"/>
          </p:nvPr>
        </p:nvSpPr>
        <p:spPr>
          <a:xfrm>
            <a:off x="88482" y="657842"/>
            <a:ext cx="8912206" cy="5349157"/>
          </a:xfrm>
        </p:spPr>
        <p:txBody>
          <a:bodyPr wrap="square" rtlCol="0">
            <a:spAutoFit/>
          </a:bodyPr>
          <a:lstStyle/>
          <a:p>
            <a:pPr marL="414726" indent="-414726" algn="just"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troškovi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osoblja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izravno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povezane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s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djelovanjem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 (projektom)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14726" indent="-414726" algn="just"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putni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troškovi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troškovi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boravka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sudionika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događaju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414726" indent="-414726" algn="just"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Najam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dvorane</a:t>
            </a:r>
            <a:endParaRPr lang="hr-H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14726" indent="-414726" algn="just"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usmeno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pismeno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prevođenje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za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potrebe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održavanja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događaja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414726" indent="-414726" algn="just"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Troškovi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komunikacije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informiranja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povezanih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događajima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414726" indent="-414726" algn="just">
              <a:defRPr/>
            </a:pP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troškove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koordiniranja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koji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nastali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sudjelovanjem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nekoliko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</a:rPr>
              <a:t>organizacija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hr-H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14726" indent="-414726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Troškovi opreme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6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Posredničko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tijelo razine 1 za Prioritetnu os “4. DOBRO UPRAVLJANJE”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Investicijski prioritet 11ii “Izgradnja kapaciteta za sve dionike koji osiguravaju obrazovanje, cjeloživotno obrazovanje, osposobljavanje te zapošljavanje i socijalne politike, uključujući uz pomoć sektorskih i teritorijalnih paktova radi omogućavanja reformi na nacionalnoj, regionalnoj i lokalnoj razini”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 11ii1 “Razvoj kapaciteta organizacija civilnog društva, osobito udruga i socijalnih partnera, te jačanje civilnog i socijalnog dijaloga radi boljeg upravljanja”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3598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0772"/>
            <a:ext cx="8413750" cy="677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Važni rokovi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brojke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nakon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dobivanja bespovratnih sredstava</a:t>
            </a:r>
            <a:r>
              <a:rPr lang="hr-HR" sz="2400" b="1" dirty="0" smtClean="0">
                <a:latin typeface="+mn-lt"/>
              </a:rPr>
              <a:t>:</a:t>
            </a:r>
            <a:endParaRPr lang="en-US" sz="2400" b="1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1638" y="908720"/>
            <a:ext cx="8819827" cy="534622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Odobreni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projekt-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EACEA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korisniku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šalje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odluku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o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dodjeli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bespovratnih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sredstava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ili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ugovor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o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dodjeli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bespovratnih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sredstava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samo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kod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pridruženih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članica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Programa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)</a:t>
            </a:r>
            <a:endParaRPr lang="ta-IN" sz="20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Za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projekte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2.2.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umrežavanja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gradova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,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1.2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.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europskog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sjećanja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2.3.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civilnog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društva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predfinanciranjem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se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isplaćuje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od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40 % do 60 %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iznosa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bespovratnih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sredstava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  <a:endParaRPr lang="hr-HR" sz="20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just">
              <a:defRPr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Isplata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predfinanciranja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izvršava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se u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roku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30 dana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od dana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slanja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odluke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tj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.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kada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EACEA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potpiše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ugovor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s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korisnikom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</a:p>
          <a:p>
            <a:pPr algn="just">
              <a:defRPr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Projekti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kojima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je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odobreno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iznos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veći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od 60 000 EUR,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EACEA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može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zahtijevati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od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korisnika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da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unaprijed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dostavi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jamstvo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za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predfinanciranje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ukoliko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procijeni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da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je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njegov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financijski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kapacitet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slab,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to u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iznosu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jednakom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iznosu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hr-HR" sz="2000" b="1" dirty="0" err="1">
                <a:solidFill>
                  <a:schemeClr val="accent1">
                    <a:lumMod val="75000"/>
                  </a:schemeClr>
                </a:solidFill>
                <a:cs typeface="Calibri"/>
              </a:rPr>
              <a:t>predfinanciranja</a:t>
            </a:r>
            <a:endParaRPr lang="hr-HR" sz="20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just">
              <a:defRPr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E-izvješće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treba biti dostavljeno </a:t>
            </a: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u roku od dva mjeseca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od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dana isteka razdoblja prihvatljivosti i mora sadržavati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opis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rezultata projekta u odnosu na prvotne ciljeve. </a:t>
            </a:r>
            <a:endParaRPr lang="ta-IN" sz="20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Z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 projekte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do 60.000 EUR 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dokumentacija se mora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č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uvati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3 godine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,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 za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projekte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iznad tog iznosa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-</a:t>
            </a:r>
            <a:r>
              <a:rPr lang="ta-IN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5 godina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.</a:t>
            </a:r>
            <a:endParaRPr lang="ta-IN" sz="20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5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1600" y="152093"/>
            <a:ext cx="7473083" cy="8435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Potprogram</a:t>
            </a:r>
            <a:r>
              <a:rPr lang="hr-HR" sz="2800" dirty="0"/>
              <a:t> 2: 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Demokratsk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angaž</a:t>
            </a:r>
            <a:r>
              <a:rPr lang="hr-HR" sz="2800" dirty="0" err="1" smtClean="0">
                <a:latin typeface="Calibri" pitchFamily="34" charset="0"/>
                <a:cs typeface="Calibri" pitchFamily="34" charset="0"/>
              </a:rPr>
              <a:t>man</a:t>
            </a:r>
            <a:r>
              <a:rPr lang="vi-VN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800" dirty="0">
                <a:latin typeface="Calibri" pitchFamily="34" charset="0"/>
                <a:cs typeface="Calibri" pitchFamily="34" charset="0"/>
              </a:rPr>
              <a:t>i građansko sudjelovanje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03550"/>
              </p:ext>
            </p:extLst>
          </p:nvPr>
        </p:nvGraphicFramePr>
        <p:xfrm>
          <a:off x="527320" y="1700808"/>
          <a:ext cx="8232991" cy="2539142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2315554"/>
                <a:gridCol w="2131907"/>
                <a:gridCol w="3785530"/>
              </a:tblGrid>
              <a:tr h="3687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Mjera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Rok za dostavu projektnih prijava*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Period prihvatljivosti- projekti moraju započeti: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186220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2.1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. Bratimljenje gradova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69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4. veljače</a:t>
                      </a:r>
                      <a:r>
                        <a:rPr lang="hr-HR" sz="1400" baseline="0" noProof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1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. srpnja tekuće godine i 31. ožujka </a:t>
                      </a: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2021.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1. rujna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1. 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veljače i 31. listopada </a:t>
                      </a: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2021.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186220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2.2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. Umrežavanje gradova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83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3. ožujka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1. rujna 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tekuće godine i 28. </a:t>
                      </a: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veljače 2021.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2566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1. rujna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1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ožujka i 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31. </a:t>
                      </a: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kolovoza 2021.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  <a:tr h="186220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noProof="0" dirty="0" smtClean="0">
                          <a:solidFill>
                            <a:schemeClr val="bg1"/>
                          </a:solidFill>
                          <a:effectLst/>
                        </a:rPr>
                        <a:t>  2.3</a:t>
                      </a:r>
                      <a:r>
                        <a:rPr lang="hr-HR" sz="1400" noProof="0" dirty="0">
                          <a:solidFill>
                            <a:schemeClr val="bg1"/>
                          </a:solidFill>
                          <a:effectLst/>
                        </a:rPr>
                        <a:t>. Projekti civilnog društva</a:t>
                      </a:r>
                      <a:endParaRPr lang="hr-HR" sz="14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677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hr-H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 1. </a:t>
                      </a:r>
                      <a:r>
                        <a:rPr lang="en-GB" sz="1400" dirty="0" err="1">
                          <a:solidFill>
                            <a:schemeClr val="bg1"/>
                          </a:solidFill>
                          <a:effectLst/>
                        </a:rPr>
                        <a:t>rujna</a:t>
                      </a:r>
                      <a:endParaRPr lang="hr-H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400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hr-H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hr-HR" sz="1400" b="0" dirty="0">
                          <a:solidFill>
                            <a:schemeClr val="bg1"/>
                          </a:solidFill>
                          <a:effectLst/>
                        </a:rPr>
                        <a:t>. ožujka i 31. </a:t>
                      </a:r>
                      <a:r>
                        <a:rPr lang="hr-HR" sz="1400" b="0" dirty="0" smtClean="0">
                          <a:solidFill>
                            <a:schemeClr val="bg1"/>
                          </a:solidFill>
                          <a:effectLst/>
                        </a:rPr>
                        <a:t>kolovoza</a:t>
                      </a:r>
                      <a:r>
                        <a:rPr lang="hr-HR" sz="14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2021.</a:t>
                      </a:r>
                      <a:endParaRPr lang="hr-HR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55576" y="4577589"/>
            <a:ext cx="8232991" cy="655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Ukoliko rok za prijavu pada na vikend, kao rok za dostavu prijava se smatra prvi idući radni dan.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Prijave moraju biti podnesene </a:t>
            </a:r>
            <a:r>
              <a:rPr lang="hr-HR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 17:00 H.</a:t>
            </a:r>
          </a:p>
        </p:txBody>
      </p:sp>
    </p:spTree>
    <p:extLst>
      <p:ext uri="{BB962C8B-B14F-4D97-AF65-F5344CB8AC3E}">
        <p14:creationId xmlns:p14="http://schemas.microsoft.com/office/powerpoint/2010/main" val="12566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55467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Europa za</a:t>
            </a:r>
            <a:r>
              <a:rPr kumimoji="0" lang="hr-HR" sz="2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građane 2007-2019 u RH u brojkama</a:t>
            </a:r>
            <a:endParaRPr kumimoji="0" lang="hr-HR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15" y="1383064"/>
            <a:ext cx="2031676" cy="20316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80" y="1383064"/>
            <a:ext cx="2031676" cy="2031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324" y="1383064"/>
            <a:ext cx="2031676" cy="20316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80" y="3933056"/>
            <a:ext cx="2031676" cy="20316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1668" y="2125173"/>
            <a:ext cx="2034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631 PRIJAVA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71581" y="2125173"/>
            <a:ext cx="248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125 KORISNIKA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1855" y="2141770"/>
            <a:ext cx="2975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658 RH PARTNERA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5207" y="4712204"/>
            <a:ext cx="197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5 MIL. EUR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27296" y="507402"/>
            <a:ext cx="1462223" cy="14622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14892" y="506734"/>
            <a:ext cx="1462223" cy="14622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534333" y="526239"/>
            <a:ext cx="1462223" cy="14622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14893" y="3043894"/>
            <a:ext cx="1462223" cy="146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" name="Picture 21" descr="kontakt tocka eu za gradan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3935"/>
            <a:ext cx="993929" cy="94323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267572"/>
            <a:ext cx="2081463" cy="7159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6833" y="3427277"/>
            <a:ext cx="81333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Ured za udruge Vlade RH</a:t>
            </a:r>
            <a:endParaRPr lang="hr-H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Nacionalna kontakt točka programa Europa za građane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2014-2020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Željka Markulin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Web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site: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www.europazagradane.hr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E-mail: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7"/>
              </a:rPr>
              <a:t>europazagradane@udruge.vlada.hr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170" y="2349126"/>
            <a:ext cx="8638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>
                <a:solidFill>
                  <a:schemeClr val="accent1">
                    <a:lumMod val="75000"/>
                  </a:schemeClr>
                </a:solidFill>
              </a:rPr>
              <a:t>Hvala na pažnji!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976" y="297582"/>
            <a:ext cx="2222869" cy="65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846640" cy="3456384"/>
          </a:xfrm>
        </p:spPr>
        <p:txBody>
          <a:bodyPr>
            <a:normAutofit fontScale="90000"/>
          </a:bodyPr>
          <a:lstStyle/>
          <a:p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    </a:t>
            </a:r>
            <a:b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NACRT </a:t>
            </a:r>
            <a:r>
              <a:rPr lang="hr-HR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PRAVILA </a:t>
            </a:r>
            <a:r>
              <a:rPr lang="hr-HR" altLang="sr-Latn-RS" sz="5300" b="1" dirty="0">
                <a:solidFill>
                  <a:schemeClr val="bg1"/>
                </a:solidFill>
                <a:latin typeface="Calibri" pitchFamily="34" charset="0"/>
              </a:rPr>
              <a:t>ZA SUFINANCIRANJE</a:t>
            </a:r>
            <a: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projekata organizacija civilnoga društva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ugovorenih </a:t>
            </a: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u okviru programa EU 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za 2020. </a:t>
            </a:r>
            <a:r>
              <a:rPr lang="hr-HR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godin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52728" cy="1944216"/>
          </a:xfrm>
        </p:spPr>
        <p:txBody>
          <a:bodyPr>
            <a:normAutofit fontScale="70000" lnSpcReduction="20000"/>
          </a:bodyPr>
          <a:lstStyle/>
          <a:p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EU I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u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20</a:t>
            </a:r>
            <a:r>
              <a:rPr lang="hr-BA" altLang="sr-Latn-RS" dirty="0" smtClean="0">
                <a:solidFill>
                  <a:schemeClr val="bg1"/>
                </a:solidFill>
                <a:latin typeface="Calibri" pitchFamily="34" charset="0"/>
              </a:rPr>
              <a:t>20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28. veljače 2020.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3"/>
            <a:ext cx="844562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Sufinanciranje iz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hr-BA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35</a:t>
            </a:fld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012590"/>
              </p:ext>
            </p:extLst>
          </p:nvPr>
        </p:nvGraphicFramePr>
        <p:xfrm>
          <a:off x="395536" y="980727"/>
          <a:ext cx="8373617" cy="5261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341"/>
                <a:gridCol w="1057796"/>
                <a:gridCol w="1810944"/>
                <a:gridCol w="1240536"/>
              </a:tblGrid>
              <a:tr h="50510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Program/Natječaj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ugovora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Iznos u kunama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(tečaj 7,4)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982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uropska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teritor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jalna suradnja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4.128.479,53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425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Švicarsko-hrvatski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suradnje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542,23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513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Natječaji koje raspisuju pojedine Opće uprave i Službe Europske komisije, odnosno njihove agencije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1.230.016,25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fond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Kraljevine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Norveške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592.986,10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16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program Konkurentnost i kohezija 2014.-2020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482.298,29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Kreativna Europa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469.654,37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ogram o pravima, jednakosti i građanstvu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259.748,28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75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Erasmus+:Sport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16.449,00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823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9.372.174,05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Svrha: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Predstaviti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kriterije i postupak sufinanciranja projekata ugovorenih u okviru programa Europske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unije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inozemnih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fondova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raspoloživih organizacijama civilnoga društva u Republici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Hrvatskoj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Temelj: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Č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lanak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točka 8.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Uredbe o kriterijima za utvrđivanje korisnika i načinu raspodjele dijela prihoda od igara na sreću za 2020. godinu (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Narodne novine,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hr-BA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28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/1</a:t>
            </a:r>
            <a:r>
              <a:rPr lang="hr-BA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r-HR" altLang="sr-Latn-RS" sz="35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altLang="sr-Latn-RS" sz="35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prijavitelji:</a:t>
            </a:r>
            <a:endParaRPr lang="hr-HR" altLang="sr-Latn-RS" sz="3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civilnoga društva s pravnim statusom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djeluju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a imaju ulogu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koji se 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cijelosti ili djelomično provodi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RH;</a:t>
            </a:r>
          </a:p>
          <a:p>
            <a:pPr marL="0" indent="0" algn="just">
              <a:buNone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	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ostale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civilnoga društva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(zaklade, sindikati, udruge poslodavaca, privatne neprofitne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ustanove, zadruge upisane u Registar neprofitnih organizacija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i djeluju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imaju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ulogu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 čemu sufinanciranje tih projekata može ovisiti o raspoloživosti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sredstava. 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416224" y="620688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projekti: </a:t>
            </a:r>
          </a:p>
          <a:p>
            <a:pPr algn="ctr">
              <a:defRPr/>
            </a:pP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potpisivanje ugovora s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Ugovornim tijelom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preduvjet početka provedbe projektnih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koji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a.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</a:t>
            </a:r>
            <a:r>
              <a:rPr lang="hr-BA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godine, ukoliko se aktivnosti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dijelom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provode tijekom 2020.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2020. godini;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b.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2020. 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42925" lvl="1" indent="-361950">
              <a:buFontTx/>
              <a:buNone/>
              <a:defRPr/>
            </a:pP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375445" y="476672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projekti: </a:t>
            </a:r>
          </a:p>
          <a:p>
            <a:pPr algn="ctr">
              <a:defRPr/>
            </a:pPr>
            <a:endParaRPr lang="hr-HR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</a:t>
            </a:r>
            <a:r>
              <a:rPr lang="hr-HR" sz="2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službena objava rezultata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(a ne potpisivanje ugovora) od strane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Ugovornog tijela preduvjet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početka provedbe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za koje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rezultati službeno objavljeni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2019.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godine, ukoliko se aktivnosti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dijelom provode tijekom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godini;</a:t>
            </a:r>
          </a:p>
          <a:p>
            <a:pPr marL="180975" algn="just">
              <a:defRPr/>
            </a:pP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sastavljen popis ključnih projekata za razdoblje 2014.-2020. na temelju rasprava sa Savjetom za razvoj civilnoga društva, rada Tematskih radnih skupina za pripremu programskih dokumenata za strukturne i Kohezijski fond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udruge.gov.hr/vijesti/izabrani-predstavnici-organizacija-civilnoga-drustva-u-tematske-radne-skupine-za-pripremu-programskih-dokumenata-za-strukturne-i-kohezijski-fond/1967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en-US" sz="24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savjetovanja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 zainteresiranom javnošću i iskustava iz ranijih programskih razdoblja; 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javnog savjetovanja o prioritetima financiranja iz strukturnih fondova u programskom razdoblju 2014.-2020. koje je Ured proveo od 23. listopada do 6. studenoga 2013., pri čemu je u savjetovanju sudjelovala ukupno 21 organizacija s 299 komentara i prijedloga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udruge.gov.hr/vijesti/izvjesce-o-savjetovanju-o-prioritetima-financiranja-iz-strukturnih-fondova-u-programskom-razdoblju-2014-2020-za-sektor-civilnog-drustva/2369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);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 ključnih projekata u vrijednosti od 80.000.000,00 EUR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dodatnih konzultacija održanih 23. travnja 2015. godine o natječajima planiranim za raspisivanje u 2015. godini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udruge.gov.hr/vijesti/odrzane-konzultacije-o-natjecajima-za-ocd-u-okviru-europskog-socijalnog-fonda/2853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provedena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eSavjetovanja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neke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od 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sad 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raspisan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ih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</a:t>
            </a:r>
            <a:r>
              <a:rPr lang="hr-HR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oziv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dodjelu bespovratnih sredstava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9729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40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30015"/>
              </p:ext>
            </p:extLst>
          </p:nvPr>
        </p:nvGraphicFramePr>
        <p:xfrm>
          <a:off x="0" y="0"/>
          <a:ext cx="9144000" cy="6402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Europska teritorijalna suradnja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70% ukupnog iznosa obveznog sufinanciranja</a:t>
                      </a:r>
                      <a:endParaRPr lang="hr-HR" sz="150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413294">
                <a:tc>
                  <a:txBody>
                    <a:bodyPr/>
                    <a:lstStyle/>
                    <a:p>
                      <a:pPr lvl="0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Učinkoviti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ljudski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potencijali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2014. -2020.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70%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ukupnog iznosa obveznog sufinanciranja 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50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lvl="0"/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Švicarsko-hrvatski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suradnje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70% ukupnog iznosa obveznog sufinanciranja 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Erasmus</a:t>
                      </a: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+: Sport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za projekte s detaljno raspisanim proračunom)</a:t>
                      </a:r>
                      <a:endParaRPr lang="hr-HR" sz="1500" b="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50% ukupnog iznosa obveznog sufinanciranja</a:t>
                      </a:r>
                      <a:endParaRPr lang="hr-HR" sz="15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Konkurentnost i kohezija 2014.- 2020.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do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40</a:t>
                      </a: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% ukupnog iznosa obveznog sufinanciranja </a:t>
                      </a:r>
                      <a:endParaRPr lang="hr-HR" sz="15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Obzor 2020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Europske unije za zapošljavanje i socijalne inovacije -EaSI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Drugi programi aktivnosti Zajednice u području zdravstva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41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82796"/>
              </p:ext>
            </p:extLst>
          </p:nvPr>
        </p:nvGraphicFramePr>
        <p:xfrm>
          <a:off x="0" y="0"/>
          <a:ext cx="9144000" cy="665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„Zdravlje za rast”-Treći višegodišnji program EU u području zdravstva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Europski instrument za demokraciju i ljudska prava (EIDHR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)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Višekorisnička IPA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sufinanciranja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Kreativna Europa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Life 2014.-2020.</a:t>
                      </a: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o pravima, jednakostima i građanstvu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Financijski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mehanizam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Kraljevine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Norveške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2014.-2021.</a:t>
                      </a: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Europske komisije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ukupnog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iznosa obveznog sufinanciranja 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Europskog parlamenta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Natječaj raspisan od Veleposlanstva Republike Francuske u RH: „Jačanje francusko-hrvatskih partnerstava među organizacijama civilnog društva“</a:t>
                      </a: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 ukupnog iznosa obveznog sufinanciranja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2142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Dostava Prijave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+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dokumentacija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Sastanak Povjerenstva za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procjenu prihvatljivosti Prijava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i dostava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mišljenja ravnateljici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</a:t>
            </a:r>
          </a:p>
          <a:p>
            <a:pPr algn="just"/>
            <a:r>
              <a:rPr lang="hr-HR" altLang="sr-Latn-RS" sz="30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Ravnateljica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donosi Odluku o sufinanciranju</a:t>
            </a: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 najkasnije 30 dana od dana donošenja Odluke o sufinanciranju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Isplata sredstava: 45 dana nakon potpisivanja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sufinanciranju, odnosno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odmah nakon što odobreni iznos bude dostupan na proračunskoj stavci Ureda za udruge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slučaju neizvršenja obveza prema ugovaratelju: povrat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Kontakt: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4"/>
              </a:rPr>
              <a:t>sufinanciranje@udruge.vlada.hr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29673" y="163293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Postupak prijave</a:t>
            </a: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Suradnja organizacija civilnoga društva i lokalnih vlasti za prevenciju korupcije i sukoba interesa u provedbi javnih </a:t>
            </a:r>
            <a:r>
              <a:rPr lang="hr-HR" altLang="sr-Latn-RS" b="1" dirty="0" smtClean="0">
                <a:solidFill>
                  <a:srgbClr val="4F81BD">
                    <a:lumMod val="75000"/>
                  </a:srgbClr>
                </a:solidFill>
              </a:rPr>
              <a:t>politika</a:t>
            </a:r>
            <a:r>
              <a:rPr lang="en-US" altLang="sr-Latn-RS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(</a:t>
            </a:r>
            <a:r>
              <a:rPr lang="en-US" altLang="sr-Latn-RS" b="1" i="1" dirty="0" err="1" smtClean="0">
                <a:solidFill>
                  <a:srgbClr val="4F81BD">
                    <a:lumMod val="75000"/>
                  </a:srgbClr>
                </a:solidFill>
              </a:rPr>
              <a:t>trenutno</a:t>
            </a:r>
            <a:r>
              <a:rPr lang="en-US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i="1" dirty="0" err="1" smtClean="0">
                <a:solidFill>
                  <a:srgbClr val="4F81BD">
                    <a:lumMod val="75000"/>
                  </a:srgbClr>
                </a:solidFill>
              </a:rPr>
              <a:t>obustavljen</a:t>
            </a:r>
            <a:r>
              <a:rPr lang="hr-HR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 do 13.3.2020.</a:t>
            </a:r>
            <a:r>
              <a:rPr lang="en-US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)</a:t>
            </a:r>
            <a:endParaRPr lang="hr-HR" altLang="sr-Latn-RS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980728"/>
            <a:ext cx="8229600" cy="52565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https://strukturnifondovi.hr/natjecaji/suradnja-organizacija-civilnoga-drustva-i-lokalnih-vlasti-na-prevenciji-korupcije-i-sukoba-interesa-u-provedbi-javnih-politika/</a:t>
            </a:r>
            <a:r>
              <a:rPr lang="en-US" sz="16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7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prosinac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85.000.000,00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800.000,00-2.000.000,00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Unaprjeđenje uloge organizacija civilnoga društva u promicanju i primjeni načela dobrog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upravljanja</a:t>
            </a: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Povećanje transparentnosti suradnje tijela javne vlasti s civilnim društvom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sposobnosti i kapaciteta organizacija civilnog društva za aktivan doprinos provedbi antikorupcijskih mjera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Daljnje unaprjeđenje provedbe savjetovanja sa zainteresiranom javnošću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stručnih, analitičkih i zagovaračkih kapaciteta organizacija civilnog društva za pružanje učinkovite potpore građanima u sudjelovanju u donošenju odluka na lokalnim i regionalnim razinama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Digitalizacija rada JLP(R)S-a za aktivno sudjelovanje građana prilikom odlučivanja o komunalnim i drugim poslovima</a:t>
            </a:r>
          </a:p>
          <a:p>
            <a:pPr marL="0" lvl="0" indent="0">
              <a:buNone/>
            </a:pP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javne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ustanove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00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Suradnja organizacija civilnoga društva i lokalnih vlasti za prevenciju korupcije i sukoba interesa u provedbi javnih </a:t>
            </a:r>
            <a:r>
              <a:rPr lang="hr-HR" altLang="sr-Latn-RS" b="1" dirty="0" smtClean="0">
                <a:solidFill>
                  <a:srgbClr val="4F81BD">
                    <a:lumMod val="75000"/>
                  </a:srgbClr>
                </a:solidFill>
              </a:rPr>
              <a:t>politika</a:t>
            </a:r>
            <a:r>
              <a:rPr lang="en-US" altLang="sr-Latn-RS" b="1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(</a:t>
            </a:r>
            <a:r>
              <a:rPr lang="en-US" altLang="sr-Latn-RS" b="1" i="1" dirty="0" err="1">
                <a:solidFill>
                  <a:srgbClr val="4F81BD">
                    <a:lumMod val="75000"/>
                  </a:srgbClr>
                </a:solidFill>
              </a:rPr>
              <a:t>trenutno</a:t>
            </a:r>
            <a:r>
              <a:rPr lang="en-US" altLang="sr-Latn-RS" b="1" i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i="1" dirty="0" err="1">
                <a:solidFill>
                  <a:srgbClr val="4F81BD">
                    <a:lumMod val="75000"/>
                  </a:srgbClr>
                </a:solidFill>
              </a:rPr>
              <a:t>obustavljen</a:t>
            </a:r>
            <a:r>
              <a:rPr lang="en-US" altLang="sr-Latn-RS" b="1" i="1" dirty="0" smtClean="0">
                <a:solidFill>
                  <a:srgbClr val="4F81BD">
                    <a:lumMod val="75000"/>
                  </a:srgbClr>
                </a:solidFill>
              </a:rPr>
              <a:t>)</a:t>
            </a:r>
            <a:endParaRPr lang="hr-HR" altLang="sr-Latn-RS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Povećanje transparentnosti suradnje tijela javne vlasti s civilnim društvom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sposobnosti organizacija civilnog društva za aktivan doprinos provedbi antikorupcijskih mjera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Daljnje unaprjeđenje provedbe savjetovanja sa zainteresiranom javnošću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Osnaživanje stručnih, analitičkih i zagovaračkih kapaciteta organizacija civilnog društva za pružanje učinkovite potpore građanima u sudjelovanju u donošenju odluka na lokalnim i regionalnim razinama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Podrška prijaviteljima koruptivnih kaznena djela (tzv. zviždačima) (Prihvatljivo za obje komponente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donošenja odluka članova predstavničkih tijela JLP(R)S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rada inspekcijskih službi (lokalnih i nacionalnih)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odabira predstavnika osnivača u upravnim tijelima u ustanove kojima su osnivači JLP(R)S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Medijske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objave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Digitalizacija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rada JLP(R)S-a (Obavezno za 2. komponentu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Osnaživanje stručnih, analitičkih i zagovaračkih kapaciteta unutar JLP(R)S-a (Prihvatljivo za 2.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institucionalnih kapaciteta za provedbu Zakona o pravu na pristup informacijama (Prihvatljivo za 2. komponentu)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Mikro projekti podrške inovativnim aktivnostima malih organizacija civilnog društva za lokalni razvoj – faza 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svibanj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100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kapaciteta lokalnih organizacija civilnoga društva za provedbu inovativnih aktivnosti na području svoje lokalne zajednice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aktivnih u lokalnim zajednicama za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pružanje učinkovitog odgovora na potrebe lokalne zajednice;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za neposredan rad na područjima koja se financiraju kroz Europski socijalni fond (zapošljavanje, obrazovanje, socijalno uključivanje, dobro upravljanje) na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lokalnoj razini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društva/udruge koje do sada nisu provodile projekte financirane iz EU sredstava kao nositelji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9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izobrazbe predstavnika organizacija civilnoga društva u području financijskog upravljanja i zakonodavnog okvira za djelovanje organizacija civilnoga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društva;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izobrazbe predstavnika organizacija civilnoga društva za neposredan rad u području zapošljavanja, socijalnog uključivanja, obrazovanja i dobrog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upravljanja;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mentorskih programa za jačanje kapaciteta malih, lokalnih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organizacija;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poticanja volonterstva u lokalnoj zajednici (organiziranje volonterskih programa/akcija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neposrednih, lokalnih inicijativa u području zapošljavanja, socijalnog uključivanja, obrazovanja i dobrog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upravljanja.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Mikro projekti podrške inovativnim aktivnostima malih organizacija civilnog društva za lokalni razvoj – faza II </a:t>
            </a:r>
          </a:p>
        </p:txBody>
      </p:sp>
    </p:spTree>
    <p:extLst>
      <p:ext uri="{BB962C8B-B14F-4D97-AF65-F5344CB8AC3E}">
        <p14:creationId xmlns:p14="http://schemas.microsoft.com/office/powerpoint/2010/main" val="3415891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lokalnim organizacijama civilnoga društva - znanjem za doprinos zajednici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svibanj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100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poticanje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građanskih akcija kojima se podiže razina kvalitete življenja kroz poticanje aktivnog građanstva te jačanje kapaciteta organizacija civilnog društva poticanjem ulaganja u razvoj ljudskih kapitala i potencijala novoosnovanih udruga u Republici Hrvatskoj te osposobljavanje zaposlenih u udrugama za daljnji organizacijski razvoj udruga.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Razvijanje organizacija civilnoga društva te jačanje suradnje između organizacija civilnoga društva i jedinica lokalne i područne (regionalne) samouprave s ciljem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kreiranja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poticajnog okruženja koje će, kroz nove izobrazbe zaposlenika organizacija civilnoga društva i njihovih partnera doprinijeti daljnjem organizacijskom razvoju udruga i lokalnih zajednica.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Podržavanje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aktivnog građanstva poticanjem novoosnovanih udruga na provođenje građanskih akcija.</a:t>
            </a: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5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</TotalTime>
  <Words>4281</Words>
  <Application>Microsoft Office PowerPoint</Application>
  <PresentationFormat>On-screen Show (4:3)</PresentationFormat>
  <Paragraphs>545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</vt:lpstr>
      <vt:lpstr>Gill Sans MT</vt:lpstr>
      <vt:lpstr>Times New Roman</vt:lpstr>
      <vt:lpstr>Wingdings</vt:lpstr>
      <vt:lpstr>Wingdings 2</vt:lpstr>
      <vt:lpstr>Office Theme</vt:lpstr>
      <vt:lpstr>Pregled natječaja Ureda za udruge planiranih u 2020. godini ________________________</vt:lpstr>
      <vt:lpstr>Pregled natječaja Ureda za udruge planiranih u 2020. godini ________________________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Prihvatljivi troškovi:</vt:lpstr>
      <vt:lpstr>PowerPoint Presentation</vt:lpstr>
      <vt:lpstr>PowerPoint Presentation</vt:lpstr>
      <vt:lpstr>PowerPoint Presentation</vt:lpstr>
      <vt:lpstr>PowerPoint Presentation</vt:lpstr>
      <vt:lpstr>      NACRT PRAVILA ZA SUFINANCIRANJE projekata organizacija civilnoga društva ugovorenih u okviru programa EU i inozemnih fondova za 2020. godinu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Branka Lovrić</cp:lastModifiedBy>
  <cp:revision>233</cp:revision>
  <cp:lastPrinted>2018-02-21T13:44:57Z</cp:lastPrinted>
  <dcterms:created xsi:type="dcterms:W3CDTF">2014-01-30T10:45:20Z</dcterms:created>
  <dcterms:modified xsi:type="dcterms:W3CDTF">2020-03-02T10:17:45Z</dcterms:modified>
</cp:coreProperties>
</file>